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7"/>
  </p:notesMasterIdLst>
  <p:sldIdLst>
    <p:sldId id="392" r:id="rId6"/>
    <p:sldId id="382" r:id="rId7"/>
    <p:sldId id="368" r:id="rId8"/>
    <p:sldId id="331" r:id="rId9"/>
    <p:sldId id="335" r:id="rId10"/>
    <p:sldId id="389" r:id="rId11"/>
    <p:sldId id="427" r:id="rId12"/>
    <p:sldId id="353" r:id="rId13"/>
    <p:sldId id="334" r:id="rId14"/>
    <p:sldId id="336" r:id="rId15"/>
    <p:sldId id="333" r:id="rId16"/>
    <p:sldId id="326" r:id="rId17"/>
    <p:sldId id="327" r:id="rId18"/>
    <p:sldId id="330" r:id="rId19"/>
    <p:sldId id="364" r:id="rId20"/>
    <p:sldId id="365" r:id="rId21"/>
    <p:sldId id="352" r:id="rId22"/>
    <p:sldId id="367" r:id="rId23"/>
    <p:sldId id="369" r:id="rId24"/>
    <p:sldId id="431" r:id="rId25"/>
    <p:sldId id="419" r:id="rId26"/>
    <p:sldId id="358" r:id="rId27"/>
    <p:sldId id="400" r:id="rId28"/>
    <p:sldId id="360" r:id="rId29"/>
    <p:sldId id="415" r:id="rId30"/>
    <p:sldId id="398" r:id="rId31"/>
    <p:sldId id="420" r:id="rId32"/>
    <p:sldId id="403" r:id="rId33"/>
    <p:sldId id="407" r:id="rId34"/>
    <p:sldId id="421" r:id="rId35"/>
    <p:sldId id="432" r:id="rId36"/>
    <p:sldId id="340" r:id="rId37"/>
    <p:sldId id="344" r:id="rId38"/>
    <p:sldId id="422" r:id="rId39"/>
    <p:sldId id="434" r:id="rId40"/>
    <p:sldId id="433" r:id="rId41"/>
    <p:sldId id="428" r:id="rId42"/>
    <p:sldId id="429" r:id="rId43"/>
    <p:sldId id="372" r:id="rId44"/>
    <p:sldId id="373" r:id="rId45"/>
    <p:sldId id="423" r:id="rId46"/>
    <p:sldId id="425" r:id="rId47"/>
    <p:sldId id="426" r:id="rId48"/>
    <p:sldId id="408" r:id="rId49"/>
    <p:sldId id="437" r:id="rId50"/>
    <p:sldId id="345" r:id="rId51"/>
    <p:sldId id="362" r:id="rId52"/>
    <p:sldId id="348" r:id="rId53"/>
    <p:sldId id="346" r:id="rId54"/>
    <p:sldId id="435" r:id="rId55"/>
    <p:sldId id="409" r:id="rId56"/>
    <p:sldId id="355" r:id="rId57"/>
    <p:sldId id="384" r:id="rId58"/>
    <p:sldId id="332" r:id="rId59"/>
    <p:sldId id="337" r:id="rId60"/>
    <p:sldId id="338" r:id="rId61"/>
    <p:sldId id="341" r:id="rId62"/>
    <p:sldId id="342" r:id="rId63"/>
    <p:sldId id="350" r:id="rId64"/>
    <p:sldId id="388" r:id="rId65"/>
    <p:sldId id="410" r:id="rId66"/>
    <p:sldId id="417" r:id="rId67"/>
    <p:sldId id="351" r:id="rId68"/>
    <p:sldId id="359" r:id="rId69"/>
    <p:sldId id="381" r:id="rId70"/>
    <p:sldId id="329" r:id="rId71"/>
    <p:sldId id="436" r:id="rId72"/>
    <p:sldId id="387" r:id="rId73"/>
    <p:sldId id="328" r:id="rId74"/>
    <p:sldId id="414" r:id="rId75"/>
    <p:sldId id="413" r:id="rId76"/>
  </p:sldIdLst>
  <p:sldSz cx="12192000" cy="6858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9DE9-317B-4F75-908D-F71D1E2C5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7E8F-8675-495C-96E4-C28F09BFCB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13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3" r:id="rId2"/>
    <p:sldLayoutId id="2147483745" r:id="rId3"/>
    <p:sldLayoutId id="2147483760" r:id="rId4"/>
    <p:sldLayoutId id="2147483793" r:id="rId5"/>
    <p:sldLayoutId id="2147483794" r:id="rId6"/>
    <p:sldLayoutId id="2147483795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not possible to reverse-engineer a SQL Authenticated Login’s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dirty="0"/>
          </a:p>
          <a:p>
            <a:r>
              <a:rPr lang="en-US" sz="3200" dirty="0"/>
              <a:t>Also recommend DBATools.io for PowerShell scripts for server migration of server-level security, aid with easy migrations,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providers 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dirty="0" err="1">
                <a:solidFill>
                  <a:schemeClr val="tx1"/>
                </a:solidFill>
              </a:rPr>
              <a:t>db_datareader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endParaRPr lang="en-US" sz="3600" dirty="0"/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screen clip from the BBC comedy series Monty Python's Flying Circus, in which John Cleese is sitting at an office desk on a beac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1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unny cartoon foot from Monty Python's Flying Cir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3781425"/>
            <a:ext cx="42100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9EE95-B298-43A7-AEB2-7461D5B4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And now for Something </a:t>
            </a:r>
            <a:br>
              <a:rPr lang="en-US" b="1" cap="all" dirty="0">
                <a:solidFill>
                  <a:srgbClr val="3D156F"/>
                </a:solidFill>
              </a:rPr>
            </a:br>
            <a:r>
              <a:rPr lang="en-US" b="1" cap="all" dirty="0">
                <a:solidFill>
                  <a:srgbClr val="3D156F"/>
                </a:solidFill>
              </a:rPr>
              <a:t>completely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click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02 -0.1757 L -0.00902 -0.175 C -0.0085 -0.16389 -0.00781 -0.15162 -0.00746 -0.14028 C -0.00659 -0.12084 -0.00659 -0.10232 -0.00555 -0.08311 C -0.00555 -0.07917 -0.00468 -0.07662 -0.00399 -0.07269 C -0.00329 -0.06783 -0.00295 -0.06274 -0.00243 -0.05787 C -0.00104 -0.04561 -0.00104 -0.04676 0.00087 -0.0375 C 0.00157 -0.03102 0.00174 -0.02477 0.00244 -0.0176 C 0.00278 -0.01528 0.004 -0.01389 0.004 -0.01158 C 0.00504 -0.0044 0.00538 0.00254 0.00608 0.00972 C 0.00538 0.03865 0.00504 0.06736 0.004 0.09652 C 0.004 0.09976 0.00157 0.11157 0.00087 0.11504 C 0.00018 0.12245 -0.00243 0.15439 -0.00243 0.16226 C -0.00555 0.29814 -0.00034 0.23611 -0.00555 0.29375 C -0.00677 0.32523 -0.00677 0.35694 -0.00902 0.38912 C -0.00937 0.3956 -0.01112 0.4206 -0.01233 0.43009 C -0.01268 0.43194 -0.01355 0.43425 -0.01389 0.43588 C -0.01459 0.43981 -0.01494 0.44421 -0.01545 0.44768 L -0.02066 0.47152 C -0.021 0.4743 -0.02171 0.47731 -0.02223 0.47986 C -0.02292 0.48287 -0.02327 0.48634 -0.02395 0.48912 C -0.02414 0.49236 -0.02518 0.4949 -0.02553 0.49745 C -0.02744 0.50902 -0.02709 0.50787 -0.02709 0.51435 L -0.03021 0.53125 " pathEditMode="relative" rAng="0" ptsTypes="AAAAAAAAAAAAAAAAAAAAAAAA" p14:bounceEnd="45000">
                                          <p:cBhvr>
                                            <p:cTn id="6" dur="1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35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02 -0.1757 L -0.00902 -0.175 C -0.0085 -0.16389 -0.00781 -0.15162 -0.00746 -0.14028 C -0.00659 -0.12084 -0.00659 -0.10232 -0.00555 -0.08311 C -0.00555 -0.07917 -0.00468 -0.07662 -0.00399 -0.07269 C -0.00329 -0.06783 -0.00295 -0.06274 -0.00243 -0.05787 C -0.00104 -0.04561 -0.00104 -0.04676 0.00087 -0.0375 C 0.00157 -0.03102 0.00174 -0.02477 0.00244 -0.0176 C 0.00278 -0.01528 0.004 -0.01389 0.004 -0.01158 C 0.00504 -0.0044 0.00538 0.00254 0.00608 0.00972 C 0.00538 0.03865 0.00504 0.06736 0.004 0.09652 C 0.004 0.09976 0.00157 0.11157 0.00087 0.11504 C 0.00018 0.12245 -0.00243 0.15439 -0.00243 0.16226 C -0.00555 0.29814 -0.00034 0.23611 -0.00555 0.29375 C -0.00677 0.32523 -0.00677 0.35694 -0.00902 0.38912 C -0.00937 0.3956 -0.01112 0.4206 -0.01233 0.43009 C -0.01268 0.43194 -0.01355 0.43425 -0.01389 0.43588 C -0.01459 0.43981 -0.01494 0.44421 -0.01545 0.44768 L -0.02066 0.47152 C -0.021 0.4743 -0.02171 0.47731 -0.02223 0.47986 C -0.02292 0.48287 -0.02327 0.48634 -0.02395 0.48912 C -0.02414 0.49236 -0.02518 0.4949 -0.02553 0.49745 C -0.02744 0.50902 -0.02709 0.50787 -0.02709 0.51435 L -0.03021 0.53125 " pathEditMode="relative" rAng="0" ptsTypes="AAAAAAAAAAAAAAAAAAAAAAAA">
                                          <p:cBhvr>
                                            <p:cTn id="6" dur="1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35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</a:t>
            </a:r>
          </a:p>
          <a:p>
            <a:r>
              <a:rPr lang="en-US" sz="3200" dirty="0"/>
              <a:t>There are software vendors who have used public to easily grant access to all current and future logins. Watch out for this! 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22707</TotalTime>
  <Words>3134</Words>
  <Application>Microsoft Office PowerPoint</Application>
  <PresentationFormat>Widescreen</PresentationFormat>
  <Paragraphs>449</Paragraphs>
  <Slides>71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Wingdings</vt:lpstr>
      <vt:lpstr>Roboto</vt:lpstr>
      <vt:lpstr>Calibri</vt:lpstr>
      <vt:lpstr>Consolas</vt:lpstr>
      <vt:lpstr>Arial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On the topic of Groups…</vt:lpstr>
      <vt:lpstr>Roles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threat detection</vt:lpstr>
      <vt:lpstr>SSMS Vulnerability Assessment</vt:lpstr>
      <vt:lpstr>Stored procedures</vt:lpstr>
      <vt:lpstr>Stored procedures</vt:lpstr>
      <vt:lpstr>Stored procedures</vt:lpstr>
      <vt:lpstr>Views</vt:lpstr>
      <vt:lpstr>Views</vt:lpstr>
      <vt:lpstr>User-Defined Functions (UDF)</vt:lpstr>
      <vt:lpstr>laB</vt:lpstr>
      <vt:lpstr>And now for Something  completely different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406</cp:revision>
  <dcterms:created xsi:type="dcterms:W3CDTF">2009-07-22T01:10:27Z</dcterms:created>
  <dcterms:modified xsi:type="dcterms:W3CDTF">2019-09-05T21:21:50Z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